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9"/>
  </p:notesMasterIdLst>
  <p:sldIdLst>
    <p:sldId id="330" r:id="rId4"/>
    <p:sldId id="334" r:id="rId5"/>
    <p:sldId id="335" r:id="rId6"/>
    <p:sldId id="327" r:id="rId7"/>
    <p:sldId id="32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3AA35-6F4E-46B0-9D3D-635BC36F0BFE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75EA-10D7-4E35-8F2B-AAE88F50D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1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16CE-5831-43F7-BBB8-1659E4DC7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2A8EF-4657-45A3-A0C3-76EAA74C4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E741-7C30-40F6-BC2D-5A3DB630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7CEC4-BD58-41F3-9BC4-8E19E663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3ADFC-2ED5-4B82-9610-99EB069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BBFC-8E1C-479B-8D75-CD10F1FC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36F6A-E5D4-4A5B-941C-109FD4EF2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B8D4F-8A9F-4CFF-98D8-F40CDBC7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31F9-48DB-4C98-89D8-0A689DD2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B29E5-6EA8-4BAA-8635-FF0373C3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3D05E-2FF3-4D49-972A-9595ED2BD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75DCD-9F8D-4D29-A7C4-ABD47005B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A300B-21CD-453E-AD0E-B31894BA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2287F-CB36-40C8-A65C-93EA8D4B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E485C-7F41-4F4A-9DE5-94D583D3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" type="tx">
  <p:cSld name="Section D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0" descr="Wide Title 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" y="-1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0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1600"/>
              <a:buFont typeface="Montserrat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11826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8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8" descr="Wide Title 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" y="-1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81750"/>
            <a:ext cx="10985502" cy="3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3564"/>
              <a:buFont typeface="Montserrat Medium"/>
              <a:buNone/>
              <a:defRPr sz="1782">
                <a:sym typeface="Montserrat Medium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title" hasCustomPrompt="1"/>
          </p:nvPr>
        </p:nvSpPr>
        <p:spPr>
          <a:xfrm>
            <a:off x="603249" y="638216"/>
            <a:ext cx="10985502" cy="23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1600"/>
              <a:buFont typeface="Montserrat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body" idx="2" hasCustomPrompt="1"/>
          </p:nvPr>
        </p:nvSpPr>
        <p:spPr>
          <a:xfrm>
            <a:off x="603249" y="3000295"/>
            <a:ext cx="10985502" cy="6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228600" lvl="0" indent="-1143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6500"/>
              <a:buFont typeface="Montserrat"/>
              <a:buNone/>
              <a:defRPr sz="3250" b="1">
                <a:sym typeface="Montserrat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805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 txBox="1"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D7B"/>
              </a:buClr>
              <a:buSzPts val="18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•"/>
              <a:defRPr/>
            </a:lvl1pPr>
            <a:lvl2pPr marL="457200" lvl="1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–"/>
              <a:defRPr/>
            </a:lvl2pPr>
            <a:lvl3pPr marL="685800" lvl="2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•"/>
              <a:defRPr/>
            </a:lvl3pPr>
            <a:lvl4pPr marL="914400" lvl="3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–"/>
              <a:defRPr/>
            </a:lvl4pPr>
            <a:lvl5pPr marL="1143000" lvl="4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»"/>
              <a:defRPr/>
            </a:lvl5pPr>
            <a:lvl6pPr marL="1371600" lvl="5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/>
            </a:lvl6pPr>
            <a:lvl7pPr marL="1600200" lvl="6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/>
            </a:lvl7pPr>
            <a:lvl8pPr marL="1828800" lvl="7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/>
            </a:lvl8pPr>
            <a:lvl9pPr marL="2057400" lvl="8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sldNum" idx="12" hasCustomPrompt="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Google Shape;20;p29"/>
          <p:cNvCxnSpPr/>
          <p:nvPr/>
        </p:nvCxnSpPr>
        <p:spPr>
          <a:xfrm>
            <a:off x="609600" y="1417638"/>
            <a:ext cx="10972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8075388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 B">
  <p:cSld name="Title, Bullets &amp; Photo B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3" descr="Wide Footer_3.jpg"/>
          <p:cNvPicPr preferRelativeResize="0"/>
          <p:nvPr/>
        </p:nvPicPr>
        <p:blipFill/>
        <p:spPr>
          <a:xfrm>
            <a:off x="1185" y="-1"/>
            <a:ext cx="1218963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" name="Google Shape;33;p33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5500"/>
              <a:buFont typeface="Montserrat"/>
              <a:buNone/>
              <a:defRPr sz="2750" b="1">
                <a:sym typeface="Montserrat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2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>
            <a:spLocks noGrp="1"/>
          </p:cNvSpPr>
          <p:nvPr>
            <p:ph type="pic" idx="3" hasCustomPrompt="1"/>
          </p:nvPr>
        </p:nvSpPr>
        <p:spPr>
          <a:xfrm>
            <a:off x="4629642" y="441424"/>
            <a:ext cx="8391154" cy="559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782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 C">
  <p:cSld name="Title, Bullets &amp; Photo 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4" descr="Wide Footer_1.jpg"/>
          <p:cNvPicPr preferRelativeResize="0"/>
          <p:nvPr/>
        </p:nvPicPr>
        <p:blipFill/>
        <p:spPr>
          <a:xfrm>
            <a:off x="1185" y="-1"/>
            <a:ext cx="1218963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0" name="Google Shape;40;p34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5500"/>
              <a:buFont typeface="Montserrat"/>
              <a:buNone/>
              <a:defRPr sz="2750" b="1">
                <a:sym typeface="Montserrat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2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>
            <a:spLocks noGrp="1"/>
          </p:cNvSpPr>
          <p:nvPr>
            <p:ph type="pic" idx="3" hasCustomPrompt="1"/>
          </p:nvPr>
        </p:nvSpPr>
        <p:spPr>
          <a:xfrm>
            <a:off x="4629642" y="441424"/>
            <a:ext cx="8391154" cy="559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211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">
  <p:cSld name="Section B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5" descr="Wide Footer_3.jpg"/>
          <p:cNvPicPr preferRelativeResize="0"/>
          <p:nvPr/>
        </p:nvPicPr>
        <p:blipFill/>
        <p:spPr>
          <a:xfrm>
            <a:off x="1185" y="0"/>
            <a:ext cx="1218963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7" name="Google Shape;47;p35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1600"/>
              <a:buFont typeface="Montserrat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11826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214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C">
  <p:cSld name="Section C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6" descr="Wide Footer_1.jpg"/>
          <p:cNvPicPr preferRelativeResize="0"/>
          <p:nvPr/>
        </p:nvPicPr>
        <p:blipFill/>
        <p:spPr>
          <a:xfrm>
            <a:off x="1185" y="0"/>
            <a:ext cx="1218963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1" name="Google Shape;51;p36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1600"/>
              <a:buFont typeface="Montserrat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11826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0885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A">
  <p:cSld name="Title Only 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5500"/>
              <a:buFont typeface="Montserrat"/>
              <a:buNone/>
              <a:defRPr sz="2750" b="1">
                <a:sym typeface="Montserrat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5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083F-9336-4D0F-96E9-6A130B12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CC8D-0640-4E92-A953-23B462050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98D85-1616-4565-9F97-77E822D4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F60D-55D5-4082-AABB-8BD6B151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741C6-37A1-486E-82D6-2053E1BA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4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B">
  <p:cSld name="Title Only B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8" descr="Wide Footer_3.jpg"/>
          <p:cNvPicPr preferRelativeResize="0"/>
          <p:nvPr/>
        </p:nvPicPr>
        <p:blipFill/>
        <p:spPr>
          <a:xfrm>
            <a:off x="1185" y="0"/>
            <a:ext cx="1218963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9" name="Google Shape;59;p38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5500"/>
              <a:buFont typeface="Montserrat"/>
              <a:buNone/>
              <a:defRPr sz="2750" b="1">
                <a:sym typeface="Montserrat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8660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>
            <a:spLocks noGrp="1"/>
          </p:cNvSpPr>
          <p:nvPr>
            <p:ph type="pic" idx="2" hasCustomPrompt="1"/>
          </p:nvPr>
        </p:nvSpPr>
        <p:spPr>
          <a:xfrm>
            <a:off x="7591199" y="635000"/>
            <a:ext cx="4290027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39"/>
          <p:cNvSpPr>
            <a:spLocks noGrp="1"/>
          </p:cNvSpPr>
          <p:nvPr>
            <p:ph type="pic" idx="3" hasCustomPrompt="1"/>
          </p:nvPr>
        </p:nvSpPr>
        <p:spPr>
          <a:xfrm>
            <a:off x="7048951" y="2776941"/>
            <a:ext cx="5014433" cy="351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65" name="Google Shape;65;p39"/>
          <p:cNvSpPr>
            <a:spLocks noGrp="1"/>
          </p:cNvSpPr>
          <p:nvPr>
            <p:ph type="pic" idx="4" hasCustomPrompt="1"/>
          </p:nvPr>
        </p:nvSpPr>
        <p:spPr>
          <a:xfrm>
            <a:off x="-68668" y="635000"/>
            <a:ext cx="8432785" cy="562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995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05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8" descr="Wide Title 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" y="-1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81750"/>
            <a:ext cx="10985502" cy="3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3564"/>
              <a:buFont typeface="Montserrat Medium"/>
              <a:buNone/>
              <a:defRPr sz="1782">
                <a:sym typeface="Montserrat Medium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title" hasCustomPrompt="1"/>
          </p:nvPr>
        </p:nvSpPr>
        <p:spPr>
          <a:xfrm>
            <a:off x="603249" y="638216"/>
            <a:ext cx="10985502" cy="23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1600"/>
              <a:buFont typeface="Montserrat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body" idx="2" hasCustomPrompt="1"/>
          </p:nvPr>
        </p:nvSpPr>
        <p:spPr>
          <a:xfrm>
            <a:off x="603249" y="3000295"/>
            <a:ext cx="10985502" cy="6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228600" lvl="0" indent="-1143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6500"/>
              <a:buFont typeface="Montserrat"/>
              <a:buNone/>
              <a:defRPr sz="3250" b="1">
                <a:sym typeface="Montserrat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7305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 txBox="1"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D7B"/>
              </a:buClr>
              <a:buSzPts val="18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400"/>
              <a:buFont typeface="Montserrat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•"/>
              <a:defRPr/>
            </a:lvl1pPr>
            <a:lvl2pPr marL="457200" lvl="1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–"/>
              <a:defRPr/>
            </a:lvl2pPr>
            <a:lvl3pPr marL="685800" lvl="2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•"/>
              <a:defRPr/>
            </a:lvl3pPr>
            <a:lvl4pPr marL="914400" lvl="3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–"/>
              <a:defRPr/>
            </a:lvl4pPr>
            <a:lvl5pPr marL="1143000" lvl="4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»"/>
              <a:defRPr/>
            </a:lvl5pPr>
            <a:lvl6pPr marL="1371600" lvl="5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/>
            </a:lvl6pPr>
            <a:lvl7pPr marL="1600200" lvl="6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/>
            </a:lvl7pPr>
            <a:lvl8pPr marL="1828800" lvl="7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/>
            </a:lvl8pPr>
            <a:lvl9pPr marL="2057400" lvl="8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sldNum" idx="12" hasCustomPrompt="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Google Shape;20;p29"/>
          <p:cNvCxnSpPr/>
          <p:nvPr/>
        </p:nvCxnSpPr>
        <p:spPr>
          <a:xfrm>
            <a:off x="609600" y="1417638"/>
            <a:ext cx="10972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8035492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" type="tx">
  <p:cSld name="Section D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0" descr="Wide Title 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" y="-1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0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1600"/>
              <a:buFont typeface="Montserrat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11826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7499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 B">
  <p:cSld name="Title, Bullets &amp; Photo B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3" descr="Wide Footer_3.jpg"/>
          <p:cNvPicPr preferRelativeResize="0"/>
          <p:nvPr/>
        </p:nvPicPr>
        <p:blipFill/>
        <p:spPr>
          <a:xfrm>
            <a:off x="1185" y="-1"/>
            <a:ext cx="1218963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" name="Google Shape;33;p33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5500"/>
              <a:buFont typeface="Montserrat"/>
              <a:buNone/>
              <a:defRPr sz="2750" b="1">
                <a:sym typeface="Montserrat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2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>
            <a:spLocks noGrp="1"/>
          </p:cNvSpPr>
          <p:nvPr>
            <p:ph type="pic" idx="3" hasCustomPrompt="1"/>
          </p:nvPr>
        </p:nvSpPr>
        <p:spPr>
          <a:xfrm>
            <a:off x="4629642" y="441424"/>
            <a:ext cx="8391154" cy="559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286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Bullets &amp; Photo C">
  <p:cSld name="Title, Bullets &amp; Photo 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4" descr="Wide Footer_1.jpg"/>
          <p:cNvPicPr preferRelativeResize="0"/>
          <p:nvPr/>
        </p:nvPicPr>
        <p:blipFill/>
        <p:spPr>
          <a:xfrm>
            <a:off x="1185" y="-1"/>
            <a:ext cx="1218963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0" name="Google Shape;40;p34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5500"/>
              <a:buFont typeface="Montserrat"/>
              <a:buNone/>
              <a:defRPr sz="2750" b="1">
                <a:sym typeface="Montserrat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2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>
            <a:spLocks noGrp="1"/>
          </p:cNvSpPr>
          <p:nvPr>
            <p:ph type="pic" idx="3" hasCustomPrompt="1"/>
          </p:nvPr>
        </p:nvSpPr>
        <p:spPr>
          <a:xfrm>
            <a:off x="4629642" y="441424"/>
            <a:ext cx="8391154" cy="559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023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">
  <p:cSld name="Section B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5" descr="Wide Footer_3.jpg"/>
          <p:cNvPicPr preferRelativeResize="0"/>
          <p:nvPr/>
        </p:nvPicPr>
        <p:blipFill/>
        <p:spPr>
          <a:xfrm>
            <a:off x="1185" y="0"/>
            <a:ext cx="1218963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7" name="Google Shape;47;p35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1600"/>
              <a:buFont typeface="Montserrat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11826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6073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C">
  <p:cSld name="Section C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6" descr="Wide Footer_1.jpg"/>
          <p:cNvPicPr preferRelativeResize="0"/>
          <p:nvPr/>
        </p:nvPicPr>
        <p:blipFill/>
        <p:spPr>
          <a:xfrm>
            <a:off x="1185" y="0"/>
            <a:ext cx="1218963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1" name="Google Shape;51;p36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1600"/>
              <a:buFont typeface="Montserrat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11826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946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643F-B8D5-493F-AA36-D01C3A9F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8CAFD-866B-4596-95FA-57BF6FCBF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62396-F3E2-42D7-B730-5B85C4B8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9B21F-18C0-4CC7-978C-DDBC9029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53A49-EB94-4F2C-8A28-F8702F68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3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A">
  <p:cSld name="Title Only 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5500"/>
              <a:buFont typeface="Montserrat"/>
              <a:buNone/>
              <a:defRPr sz="2750" b="1">
                <a:sym typeface="Montserrat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20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B">
  <p:cSld name="Title Only B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8" descr="Wide Footer_3.jpg"/>
          <p:cNvPicPr preferRelativeResize="0"/>
          <p:nvPr/>
        </p:nvPicPr>
        <p:blipFill/>
        <p:spPr>
          <a:xfrm>
            <a:off x="1185" y="0"/>
            <a:ext cx="1218963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9" name="Google Shape;59;p38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5500"/>
              <a:buFont typeface="Montserrat"/>
              <a:buNone/>
              <a:defRPr sz="2750" b="1">
                <a:sym typeface="Montserrat"/>
              </a:defRPr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015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>
            <a:spLocks noGrp="1"/>
          </p:cNvSpPr>
          <p:nvPr>
            <p:ph type="pic" idx="2" hasCustomPrompt="1"/>
          </p:nvPr>
        </p:nvSpPr>
        <p:spPr>
          <a:xfrm>
            <a:off x="7591199" y="635000"/>
            <a:ext cx="4290027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39"/>
          <p:cNvSpPr>
            <a:spLocks noGrp="1"/>
          </p:cNvSpPr>
          <p:nvPr>
            <p:ph type="pic" idx="3" hasCustomPrompt="1"/>
          </p:nvPr>
        </p:nvSpPr>
        <p:spPr>
          <a:xfrm>
            <a:off x="7048951" y="2776941"/>
            <a:ext cx="5014433" cy="351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65" name="Google Shape;65;p39"/>
          <p:cNvSpPr>
            <a:spLocks noGrp="1"/>
          </p:cNvSpPr>
          <p:nvPr>
            <p:ph type="pic" idx="4" hasCustomPrompt="1"/>
          </p:nvPr>
        </p:nvSpPr>
        <p:spPr>
          <a:xfrm>
            <a:off x="-68668" y="635000"/>
            <a:ext cx="8432785" cy="562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24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3809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78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5F14-AC3E-4AE0-BA03-2C36698E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9D3B-7F86-45DE-BBE4-70D84840A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FC14B-F7D6-42B5-B939-396A37F9E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05DD8-2A62-442F-8A36-BD6DEC6D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BA815-035A-48D4-9457-DE8E3019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6334E-685F-4E28-8C7F-08ACD7DC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7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81786-7CD3-4D87-A4DB-B52398E9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DBC60-7D62-4EFF-A349-A16DEF035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76EEE-F45D-469A-A933-A7F090648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2E70F-2DBD-4F0F-9E93-2E066956A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C6569-7FED-4C5D-A7DA-603C6D042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3AE11-6CA9-4E77-A80F-C94828D1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41B46-6C75-4DC8-9EA2-AF55D84A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65213-F59E-42D4-8B62-9E343C65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FF19-18BC-4F88-B038-F71F2523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2F25F-DB09-493C-BEE2-F2C7CA2D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401EA-6122-48A0-8007-93D42B9A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F027-E307-4795-B89A-E9C5E04D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964E1-BF08-4D74-B0B5-7A7C40C6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922BC-4F73-4661-B736-16235A25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5B50B-7E11-4707-A5B9-1D2123E5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0620-4E4C-47AD-B75C-2F41A506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D540-EB31-49C0-B8F6-241635018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4BEBA-2E58-4C76-9C92-3F5CDB637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4B133-2D66-4764-BA32-C5541A11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469B1-938F-4F55-B6EF-7F37BC3D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39453-82AB-48AB-91AD-A2BEC4FA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9D42-761E-41F0-8E1C-9F041D68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AC241-B72A-4385-8965-C0A4ECE61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F8F76-2F9B-4B96-972C-F5D5312A5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60CFF-6922-4718-837A-CA1FC0C8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C682C-A66A-400D-8F6F-7CC37BAE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1D668-59CE-40FE-B071-74B95A9C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1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F270B-168A-4DD9-A811-A5FF936B7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218A5-197D-4DB2-8076-4AED9F2D6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485F-6405-4B81-8A6F-0739B0A24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FD5A-38FC-4840-923F-B6F998F8170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E578A-E3A3-4BAE-BBC1-8DBE5589D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7EAB-0C4A-483B-8B7D-DC9BBBA74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961D7-4959-46AC-9F11-1932AD2BC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4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7" descr="Wide Footer_2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85" y="-1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7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588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7" descr="Wide Footer_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85" y="-1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7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85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42D81"/>
              </a:buClr>
              <a:buSzPts val="5904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sldNum" idx="12" hasCustomPrompt="1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91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xxxx1@saisd.net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2DD-84BB-4579-B0E7-996E7B73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49" y="1538065"/>
            <a:ext cx="10985502" cy="2324100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Absence Management: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sz="5400" dirty="0">
                <a:latin typeface="Rockwell" panose="02060603020205020403" pitchFamily="18" charset="0"/>
              </a:rPr>
              <a:t>Enter an Absence as an Editor/Approver</a:t>
            </a:r>
          </a:p>
        </p:txBody>
      </p:sp>
    </p:spTree>
    <p:extLst>
      <p:ext uri="{BB962C8B-B14F-4D97-AF65-F5344CB8AC3E}">
        <p14:creationId xmlns:p14="http://schemas.microsoft.com/office/powerpoint/2010/main" val="20623016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07D5-7B12-4198-B57A-649C8887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8" y="2833759"/>
            <a:ext cx="10985502" cy="289418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0AFA9E-F58B-44D5-9A4D-FEABE787D59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1600"/>
              <a:buFont typeface="Montserrat"/>
              <a:buNone/>
              <a:defRPr sz="11600" b="1" i="0" u="none" strike="noStrike" cap="none">
                <a:solidFill>
                  <a:srgbClr val="042D81"/>
                </a:solidFill>
                <a:sym typeface="Montserrat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42D81"/>
              </a:buClr>
              <a:buSzPts val="1800"/>
              <a:buFont typeface="Montserrat"/>
              <a:buNone/>
              <a:defRPr sz="8500" b="1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r>
              <a:rPr lang="en-US" sz="3300" dirty="0">
                <a:latin typeface="Rockwell" panose="02060603020205020403" pitchFamily="18" charset="0"/>
              </a:rPr>
              <a:t>How to Access Absence Management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AC131A-750A-49B6-837C-94BC3981F7A8}"/>
              </a:ext>
            </a:extLst>
          </p:cNvPr>
          <p:cNvSpPr txBox="1">
            <a:spLocks/>
          </p:cNvSpPr>
          <p:nvPr/>
        </p:nvSpPr>
        <p:spPr>
          <a:xfrm>
            <a:off x="524173" y="1337917"/>
            <a:ext cx="11130951" cy="141612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sym typeface="Arial"/>
              </a:defRPr>
            </a:lvl9pPr>
          </a:lstStyle>
          <a:p>
            <a:pPr marL="400050" indent="-342900">
              <a:buAutoNum type="arabicParenR"/>
            </a:pPr>
            <a:r>
              <a:rPr lang="en-US" sz="1800" dirty="0">
                <a:solidFill>
                  <a:srgbClr val="0C0294"/>
                </a:solidFill>
              </a:rPr>
              <a:t>Access through </a:t>
            </a:r>
            <a:r>
              <a:rPr lang="en-US" sz="1800" b="1" dirty="0">
                <a:solidFill>
                  <a:srgbClr val="0C0294"/>
                </a:solidFill>
              </a:rPr>
              <a:t>SAISD Employee Portal</a:t>
            </a:r>
            <a:r>
              <a:rPr lang="en-US" sz="1800" dirty="0">
                <a:solidFill>
                  <a:srgbClr val="0C0294"/>
                </a:solidFill>
              </a:rPr>
              <a:t>:</a:t>
            </a:r>
          </a:p>
          <a:p>
            <a:pPr marL="400050" indent="-342900">
              <a:buAutoNum type="arabicParenR"/>
            </a:pPr>
            <a:endParaRPr lang="en-US" sz="1800" dirty="0">
              <a:solidFill>
                <a:srgbClr val="0C0294"/>
              </a:solidFill>
            </a:endParaRPr>
          </a:p>
          <a:p>
            <a:pPr marL="57150"/>
            <a:r>
              <a:rPr lang="en-US" sz="1800" dirty="0">
                <a:solidFill>
                  <a:srgbClr val="0C0294"/>
                </a:solidFill>
              </a:rPr>
              <a:t>A.) Click on </a:t>
            </a:r>
            <a:r>
              <a:rPr lang="en-US" sz="1800" b="1" dirty="0">
                <a:solidFill>
                  <a:srgbClr val="0C0294"/>
                </a:solidFill>
              </a:rPr>
              <a:t>Frontline Landing Page </a:t>
            </a:r>
            <a:r>
              <a:rPr lang="en-US" sz="1800" dirty="0">
                <a:solidFill>
                  <a:srgbClr val="0C0294"/>
                </a:solidFill>
              </a:rPr>
              <a:t>on the Employee portal page, then click on </a:t>
            </a:r>
            <a:r>
              <a:rPr lang="en-US" sz="1800" b="1" dirty="0">
                <a:solidFill>
                  <a:srgbClr val="0C0294"/>
                </a:solidFill>
              </a:rPr>
              <a:t>Click here to access </a:t>
            </a:r>
            <a:r>
              <a:rPr lang="en-US" sz="1800" dirty="0">
                <a:solidFill>
                  <a:srgbClr val="0C0294"/>
                </a:solidFill>
              </a:rPr>
              <a:t>under Frontline SSO on the Frontline Landing Page. 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DC6F0B4-8F87-4010-892A-E4350B389F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9" b="2673"/>
          <a:stretch/>
        </p:blipFill>
        <p:spPr bwMode="auto">
          <a:xfrm>
            <a:off x="784905" y="2784918"/>
            <a:ext cx="4366338" cy="2735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BAB39F-344B-4822-8E7E-FAFA52E5B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178" y="2833759"/>
            <a:ext cx="4106650" cy="213946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D2F186-B8D9-486A-8C06-A2776813B2BC}"/>
              </a:ext>
            </a:extLst>
          </p:cNvPr>
          <p:cNvCxnSpPr>
            <a:cxnSpLocks/>
          </p:cNvCxnSpPr>
          <p:nvPr/>
        </p:nvCxnSpPr>
        <p:spPr>
          <a:xfrm>
            <a:off x="3273039" y="2222317"/>
            <a:ext cx="658026" cy="15949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D82609-36CF-4A9F-8314-A316C0699A1D}"/>
              </a:ext>
            </a:extLst>
          </p:cNvPr>
          <p:cNvCxnSpPr>
            <a:cxnSpLocks/>
          </p:cNvCxnSpPr>
          <p:nvPr/>
        </p:nvCxnSpPr>
        <p:spPr>
          <a:xfrm flipH="1">
            <a:off x="7900109" y="2222317"/>
            <a:ext cx="517498" cy="24522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57801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A5A8-C998-496B-8F52-2F7FA9D0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Logging into SSO and Selecting Absence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2F7C2-1DDE-48A6-ACFC-4422581D5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651" y="1633822"/>
            <a:ext cx="3227462" cy="541097"/>
          </a:xfrm>
        </p:spPr>
        <p:txBody>
          <a:bodyPr>
            <a:normAutofit fontScale="25000" lnSpcReduction="20000"/>
          </a:bodyPr>
          <a:lstStyle/>
          <a:p>
            <a:pPr marL="57150" indent="0">
              <a:buNone/>
            </a:pPr>
            <a:r>
              <a:rPr lang="en-US" sz="5600" dirty="0"/>
              <a:t>1.) Enter your district email log-in: </a:t>
            </a:r>
            <a:r>
              <a:rPr lang="en-US" sz="5600" dirty="0">
                <a:hlinkClick r:id="rId2"/>
              </a:rPr>
              <a:t>xxxx1@saisd.net</a:t>
            </a:r>
            <a:endParaRPr lang="en-US" sz="5600" dirty="0"/>
          </a:p>
          <a:p>
            <a:pPr marL="57150" indent="0">
              <a:buNone/>
            </a:pPr>
            <a:r>
              <a:rPr lang="en-US" sz="14400" dirty="0"/>
              <a:t>		</a:t>
            </a:r>
            <a:r>
              <a:rPr lang="en-US" dirty="0"/>
              <a:t>			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4C997-289A-41FB-ACC8-AB058213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33" y="2292985"/>
            <a:ext cx="3163980" cy="3005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0E2CD-4FBF-41EA-8F1B-E0CDD6631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702" y="2292985"/>
            <a:ext cx="2987853" cy="3082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069C1-18DE-4B32-AE34-AD69D9A57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622" b="9413"/>
          <a:stretch/>
        </p:blipFill>
        <p:spPr>
          <a:xfrm>
            <a:off x="8691775" y="2391103"/>
            <a:ext cx="2890625" cy="280885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3DFEC4-C177-4A48-B8BE-93343B9BDD38}"/>
              </a:ext>
            </a:extLst>
          </p:cNvPr>
          <p:cNvSpPr txBox="1">
            <a:spLocks/>
          </p:cNvSpPr>
          <p:nvPr/>
        </p:nvSpPr>
        <p:spPr>
          <a:xfrm>
            <a:off x="4679093" y="1633821"/>
            <a:ext cx="3227462" cy="54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L="45720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–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L="685800" marR="0" lvl="2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L="914400" marR="0" lvl="3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–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L="1143000" marR="0" lvl="4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»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L="1371600" marR="0" lvl="5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L="1600200" marR="0" lvl="6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L="1828800" marR="0" lvl="7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L="2057400" marR="0" lvl="8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pPr marL="57150" indent="0">
              <a:buFont typeface="Montserrat"/>
              <a:buNone/>
            </a:pPr>
            <a:r>
              <a:rPr lang="en-US" sz="5600" kern="0" dirty="0"/>
              <a:t>2.) Enter your district password:</a:t>
            </a:r>
          </a:p>
          <a:p>
            <a:pPr marL="57150" indent="0">
              <a:buFont typeface="Montserrat"/>
              <a:buNone/>
            </a:pPr>
            <a:r>
              <a:rPr lang="en-US" sz="14400" kern="0" dirty="0"/>
              <a:t>		</a:t>
            </a:r>
            <a:r>
              <a:rPr lang="en-US" kern="0" dirty="0"/>
              <a:t>							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301F3B-2A20-4FC4-BE0F-ED4AA147515C}"/>
              </a:ext>
            </a:extLst>
          </p:cNvPr>
          <p:cNvSpPr txBox="1">
            <a:spLocks/>
          </p:cNvSpPr>
          <p:nvPr/>
        </p:nvSpPr>
        <p:spPr>
          <a:xfrm>
            <a:off x="8523356" y="1633820"/>
            <a:ext cx="3227462" cy="54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1pPr>
            <a:lvl2pPr marL="45720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–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2pPr>
            <a:lvl3pPr marL="685800" marR="0" lvl="2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3pPr>
            <a:lvl4pPr marL="914400" marR="0" lvl="3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–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4pPr>
            <a:lvl5pPr marL="1143000" marR="0" lvl="4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ontserrat"/>
              <a:buChar char="»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5pPr>
            <a:lvl6pPr marL="1371600" marR="0" lvl="5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6pPr>
            <a:lvl7pPr marL="1600200" marR="0" lvl="6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7pPr>
            <a:lvl8pPr marL="1828800" marR="0" lvl="7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8pPr>
            <a:lvl9pPr marL="2057400" marR="0" lvl="8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4800" b="0" i="0" u="none" strike="noStrike" cap="none">
                <a:solidFill>
                  <a:srgbClr val="042D81"/>
                </a:solidFill>
                <a:sym typeface="Montserrat"/>
              </a:defRPr>
            </a:lvl9pPr>
          </a:lstStyle>
          <a:p>
            <a:pPr marL="57150" indent="0">
              <a:buFont typeface="Montserrat"/>
              <a:buNone/>
            </a:pPr>
            <a:r>
              <a:rPr lang="en-US" sz="5600" kern="0" dirty="0"/>
              <a:t>3.) Click on </a:t>
            </a:r>
            <a:r>
              <a:rPr lang="en-US" sz="5600" b="1" kern="0" dirty="0"/>
              <a:t>Absence Management </a:t>
            </a:r>
            <a:r>
              <a:rPr lang="en-US" sz="5600" kern="0" dirty="0"/>
              <a:t>from the list of Applications</a:t>
            </a:r>
          </a:p>
          <a:p>
            <a:pPr marL="57150" indent="0">
              <a:buFont typeface="Montserrat"/>
              <a:buNone/>
            </a:pPr>
            <a:r>
              <a:rPr lang="en-US" sz="14400" kern="0" dirty="0"/>
              <a:t>		</a:t>
            </a:r>
            <a:r>
              <a:rPr lang="en-US" kern="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129926087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0B4E-BC67-444F-831A-8EDA50A6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Rockwell" panose="02060603020205020403" pitchFamily="18" charset="0"/>
              </a:rPr>
              <a:t>Frontline – Enter an Absence as an Editor/Approver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617D-BC97-46FD-8759-BEF0CD005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000" dirty="0"/>
              <a:t>Click on the “Create Absence” button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DD11F8-D274-40CA-B7F8-D08AD5AA675D}"/>
              </a:ext>
            </a:extLst>
          </p:cNvPr>
          <p:cNvGrpSpPr/>
          <p:nvPr/>
        </p:nvGrpSpPr>
        <p:grpSpPr>
          <a:xfrm>
            <a:off x="1587857" y="2280310"/>
            <a:ext cx="7530264" cy="3542520"/>
            <a:chOff x="609600" y="1575881"/>
            <a:chExt cx="9808723" cy="44808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DC7316-2260-49A2-B511-6EF033FF4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575881"/>
              <a:ext cx="9808723" cy="4480873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EED1B2B-4D07-4474-BA91-87B3D2ADFC67}"/>
                </a:ext>
              </a:extLst>
            </p:cNvPr>
            <p:cNvSpPr/>
            <p:nvPr/>
          </p:nvSpPr>
          <p:spPr>
            <a:xfrm>
              <a:off x="8222032" y="2370670"/>
              <a:ext cx="914400" cy="4293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>
                  <a:srgbClr val="000000"/>
                </a:buClr>
              </a:pPr>
              <a:endParaRPr lang="en-US" sz="7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0C91ACA-CD3D-45BC-B5EC-B042F15DA5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50794" y="2672820"/>
              <a:ext cx="1065474" cy="413469"/>
            </a:xfrm>
            <a:prstGeom prst="straightConnector1">
              <a:avLst/>
            </a:prstGeom>
            <a:ln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285177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20F0-15D4-4E9A-ACEF-D6206C38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Rockwell" panose="02060603020205020403" pitchFamily="18" charset="0"/>
              </a:rPr>
              <a:t>Frontline – Enter an Absence as an Editor/Approver</a:t>
            </a:r>
            <a:endParaRPr lang="en-US" sz="33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0D8C9B-0FF6-4B85-82E6-6AD28E60B971}"/>
              </a:ext>
            </a:extLst>
          </p:cNvPr>
          <p:cNvGrpSpPr/>
          <p:nvPr/>
        </p:nvGrpSpPr>
        <p:grpSpPr>
          <a:xfrm>
            <a:off x="350839" y="1599773"/>
            <a:ext cx="7518811" cy="3731253"/>
            <a:chOff x="90310" y="2363365"/>
            <a:chExt cx="6953776" cy="34864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D8563C-1AE5-42BA-B881-187EF181C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09" t="14778" r="21211" b="33406"/>
            <a:stretch/>
          </p:blipFill>
          <p:spPr>
            <a:xfrm>
              <a:off x="90310" y="2363365"/>
              <a:ext cx="6953776" cy="3486493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E5320D-136D-4A2C-B50D-A4ED32FC25E1}"/>
                </a:ext>
              </a:extLst>
            </p:cNvPr>
            <p:cNvSpPr/>
            <p:nvPr/>
          </p:nvSpPr>
          <p:spPr>
            <a:xfrm>
              <a:off x="1498571" y="3310699"/>
              <a:ext cx="770291" cy="5561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>
                  <a:srgbClr val="000000"/>
                </a:buClr>
              </a:pPr>
              <a:endParaRPr lang="en-US" sz="7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7BC16F9-9A0D-4BEE-A038-8EB0177E7B7B}"/>
                </a:ext>
              </a:extLst>
            </p:cNvPr>
            <p:cNvSpPr/>
            <p:nvPr/>
          </p:nvSpPr>
          <p:spPr>
            <a:xfrm>
              <a:off x="2288941" y="3326687"/>
              <a:ext cx="770291" cy="5424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>
                  <a:srgbClr val="000000"/>
                </a:buClr>
              </a:pPr>
              <a:endParaRPr lang="en-US" sz="7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A35A127-B536-41DF-B0C9-205E93780A64}"/>
                </a:ext>
              </a:extLst>
            </p:cNvPr>
            <p:cNvSpPr/>
            <p:nvPr/>
          </p:nvSpPr>
          <p:spPr>
            <a:xfrm>
              <a:off x="1475374" y="4076924"/>
              <a:ext cx="1407831" cy="5561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>
                  <a:srgbClr val="000000"/>
                </a:buClr>
              </a:pPr>
              <a:endParaRPr lang="en-US" sz="7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F5A2459-89F5-471B-BA1F-6837314EB6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0132" y="4142857"/>
              <a:ext cx="572494" cy="858742"/>
            </a:xfrm>
            <a:prstGeom prst="straightConnector1">
              <a:avLst/>
            </a:prstGeom>
            <a:ln>
              <a:solidFill>
                <a:srgbClr val="FF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3FBFA5E-4B40-4AF1-880F-8D1D67BD9A2B}"/>
                </a:ext>
              </a:extLst>
            </p:cNvPr>
            <p:cNvSpPr/>
            <p:nvPr/>
          </p:nvSpPr>
          <p:spPr>
            <a:xfrm>
              <a:off x="4584987" y="5027193"/>
              <a:ext cx="770291" cy="4439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>
                  <a:srgbClr val="000000"/>
                </a:buClr>
              </a:pPr>
              <a:endParaRPr lang="en-US" sz="7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2BC8FD-9A86-4976-8248-946707261516}"/>
                </a:ext>
              </a:extLst>
            </p:cNvPr>
            <p:cNvSpPr/>
            <p:nvPr/>
          </p:nvSpPr>
          <p:spPr>
            <a:xfrm>
              <a:off x="3059232" y="3800476"/>
              <a:ext cx="770291" cy="4439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>
                  <a:srgbClr val="000000"/>
                </a:buClr>
              </a:pPr>
              <a:endParaRPr lang="en-US" sz="7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6B4E60-149D-4C25-A945-35EE4790BBA5}"/>
                </a:ext>
              </a:extLst>
            </p:cNvPr>
            <p:cNvSpPr txBox="1"/>
            <p:nvPr/>
          </p:nvSpPr>
          <p:spPr>
            <a:xfrm>
              <a:off x="1172567" y="3281012"/>
              <a:ext cx="326004" cy="2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>
                  <a:srgbClr val="000000"/>
                </a:buClr>
              </a:pPr>
              <a:r>
                <a:rPr lang="en-US" sz="1000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6DA1C-75BF-41F0-90FD-2748D7E6F52B}"/>
                </a:ext>
              </a:extLst>
            </p:cNvPr>
            <p:cNvSpPr txBox="1"/>
            <p:nvPr/>
          </p:nvSpPr>
          <p:spPr>
            <a:xfrm>
              <a:off x="1230573" y="4076924"/>
              <a:ext cx="326004" cy="2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>
                  <a:srgbClr val="000000"/>
                </a:buClr>
              </a:pPr>
              <a:r>
                <a:rPr lang="en-US" sz="1000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39F6EB-6AFC-4443-B3E1-78BF1044011D}"/>
                </a:ext>
              </a:extLst>
            </p:cNvPr>
            <p:cNvSpPr txBox="1"/>
            <p:nvPr/>
          </p:nvSpPr>
          <p:spPr>
            <a:xfrm>
              <a:off x="3666521" y="4168082"/>
              <a:ext cx="326004" cy="2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>
                  <a:srgbClr val="000000"/>
                </a:buClr>
              </a:pPr>
              <a:r>
                <a:rPr lang="en-US" sz="1000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97646E-2374-4F4B-8C71-EF490842E8BA}"/>
                </a:ext>
              </a:extLst>
            </p:cNvPr>
            <p:cNvSpPr txBox="1"/>
            <p:nvPr/>
          </p:nvSpPr>
          <p:spPr>
            <a:xfrm>
              <a:off x="4561856" y="4778164"/>
              <a:ext cx="326004" cy="2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>
                  <a:srgbClr val="000000"/>
                </a:buClr>
              </a:pPr>
              <a:r>
                <a:rPr lang="en-US" sz="1000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B61628-3DFB-4BD9-BA6E-961195C197C9}"/>
              </a:ext>
            </a:extLst>
          </p:cNvPr>
          <p:cNvGrpSpPr/>
          <p:nvPr/>
        </p:nvGrpSpPr>
        <p:grpSpPr>
          <a:xfrm>
            <a:off x="7157967" y="3926333"/>
            <a:ext cx="4364556" cy="2179159"/>
            <a:chOff x="5909156" y="4251573"/>
            <a:chExt cx="6574503" cy="234880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9336DD6-A8F1-488B-A005-4F5846134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15" t="20630" r="21289" b="48109"/>
            <a:stretch/>
          </p:blipFill>
          <p:spPr>
            <a:xfrm>
              <a:off x="5909156" y="4251573"/>
              <a:ext cx="6574503" cy="234880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FBA56F-032B-4EC3-BA6F-28967262069C}"/>
                </a:ext>
              </a:extLst>
            </p:cNvPr>
            <p:cNvSpPr/>
            <p:nvPr/>
          </p:nvSpPr>
          <p:spPr>
            <a:xfrm>
              <a:off x="10778770" y="4313792"/>
              <a:ext cx="1599893" cy="5561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buClr>
                  <a:srgbClr val="000000"/>
                </a:buClr>
              </a:pPr>
              <a:endParaRPr lang="en-US" sz="7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9273A3-1A61-49B4-9DA4-3F7BD1B75436}"/>
                </a:ext>
              </a:extLst>
            </p:cNvPr>
            <p:cNvSpPr txBox="1"/>
            <p:nvPr/>
          </p:nvSpPr>
          <p:spPr>
            <a:xfrm>
              <a:off x="10510772" y="4479216"/>
              <a:ext cx="326003" cy="26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>
                  <a:srgbClr val="000000"/>
                </a:buClr>
              </a:pPr>
              <a:r>
                <a:rPr lang="en-US" sz="1000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E2481E-190D-48E6-9338-5407A03A162E}"/>
                </a:ext>
              </a:extLst>
            </p:cNvPr>
            <p:cNvSpPr txBox="1"/>
            <p:nvPr/>
          </p:nvSpPr>
          <p:spPr>
            <a:xfrm>
              <a:off x="11687596" y="5027273"/>
              <a:ext cx="326003" cy="26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>
                  <a:srgbClr val="000000"/>
                </a:buClr>
              </a:pPr>
              <a:r>
                <a:rPr lang="en-US" sz="1000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7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16DE653-E780-4CCA-8603-87170AEDE760}"/>
              </a:ext>
            </a:extLst>
          </p:cNvPr>
          <p:cNvSpPr txBox="1"/>
          <p:nvPr/>
        </p:nvSpPr>
        <p:spPr>
          <a:xfrm>
            <a:off x="8134343" y="1475363"/>
            <a:ext cx="3279061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228600">
              <a:lnSpc>
                <a:spcPct val="120000"/>
              </a:lnSpc>
              <a:buFontTx/>
              <a:buAutoNum type="arabicPeriod"/>
              <a:defRPr/>
            </a:pP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Select the employee's name</a:t>
            </a:r>
          </a:p>
          <a:p>
            <a:pPr marL="171450" indent="-171450" defTabSz="228600">
              <a:lnSpc>
                <a:spcPct val="120000"/>
              </a:lnSpc>
              <a:buFontTx/>
              <a:buAutoNum type="arabicPeriod"/>
              <a:defRPr/>
            </a:pP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Select the date for the absence (if more than one day we recommend you split the assignment day to day.)</a:t>
            </a:r>
          </a:p>
          <a:p>
            <a:pPr marL="171450" indent="-171450" defTabSz="228600">
              <a:lnSpc>
                <a:spcPct val="120000"/>
              </a:lnSpc>
              <a:buFontTx/>
              <a:buAutoNum type="arabicPeriod"/>
              <a:defRPr/>
            </a:pP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Select the absence reason </a:t>
            </a:r>
          </a:p>
          <a:p>
            <a:pPr marL="171450" indent="-171450" defTabSz="228600">
              <a:lnSpc>
                <a:spcPct val="120000"/>
              </a:lnSpc>
              <a:buFontTx/>
              <a:buAutoNum type="arabicPeriod"/>
              <a:defRPr/>
            </a:pP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Select the absence Type – Full day or Half day</a:t>
            </a:r>
          </a:p>
          <a:p>
            <a:pPr marL="171450" indent="-171450" defTabSz="228600">
              <a:lnSpc>
                <a:spcPct val="120000"/>
              </a:lnSpc>
              <a:buFontTx/>
              <a:buAutoNum type="arabicPeriod"/>
              <a:defRPr/>
            </a:pP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Select add days </a:t>
            </a:r>
          </a:p>
          <a:p>
            <a:pPr marL="171450" indent="-171450" defTabSz="228600">
              <a:lnSpc>
                <a:spcPct val="120000"/>
              </a:lnSpc>
              <a:buFontTx/>
              <a:buAutoNum type="arabicPeriod"/>
              <a:defRPr/>
            </a:pP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REVIEW - “Substitute Required”? Yes or No</a:t>
            </a:r>
          </a:p>
          <a:p>
            <a:pPr marL="171450" indent="-171450" defTabSz="228600">
              <a:lnSpc>
                <a:spcPct val="120000"/>
              </a:lnSpc>
              <a:buFontTx/>
              <a:buAutoNum type="arabicPeriod"/>
              <a:defRPr/>
            </a:pP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Review &amp; Confirm</a:t>
            </a:r>
          </a:p>
          <a:p>
            <a:pPr defTabSz="457200">
              <a:buClr>
                <a:srgbClr val="000000"/>
              </a:buClr>
            </a:pP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50ADC-4F93-447E-906A-185CA534B40E}"/>
              </a:ext>
            </a:extLst>
          </p:cNvPr>
          <p:cNvSpPr txBox="1"/>
          <p:nvPr/>
        </p:nvSpPr>
        <p:spPr>
          <a:xfrm>
            <a:off x="1116598" y="5513160"/>
            <a:ext cx="594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10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Note: </a:t>
            </a:r>
            <a:r>
              <a:rPr lang="en-US" sz="1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Employee or secretary (or designee) must cancel absence in Absence Management</a:t>
            </a:r>
          </a:p>
          <a:p>
            <a:pPr marL="0" lvl="1" defTabSz="457200">
              <a:buClr>
                <a:srgbClr val="000000"/>
              </a:buClr>
            </a:pPr>
            <a:r>
              <a:rPr lang="en-US" sz="1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Employee has the ability to cancel the absence prior to the date or within one hour on the date of the scheduled absence</a:t>
            </a:r>
          </a:p>
          <a:p>
            <a:pPr defTabSz="457200">
              <a:buClr>
                <a:srgbClr val="000000"/>
              </a:buClr>
            </a:pPr>
            <a:endParaRPr lang="en-US" sz="10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833147F-5D20-420A-9BDA-CD91D21C41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33"/>
          <a:stretch/>
        </p:blipFill>
        <p:spPr>
          <a:xfrm>
            <a:off x="326959" y="5435977"/>
            <a:ext cx="674077" cy="6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515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245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Montserrat</vt:lpstr>
      <vt:lpstr>Montserrat Medium</vt:lpstr>
      <vt:lpstr>Rockwell</vt:lpstr>
      <vt:lpstr>Office Theme</vt:lpstr>
      <vt:lpstr>21_BasicWhite</vt:lpstr>
      <vt:lpstr>22_BasicWhite</vt:lpstr>
      <vt:lpstr>Absence Management: Enter an Absence as an Editor/Approver</vt:lpstr>
      <vt:lpstr> </vt:lpstr>
      <vt:lpstr>Logging into SSO and Selecting Absence Management</vt:lpstr>
      <vt:lpstr>Frontline – Enter an Absence as an Editor/Approver</vt:lpstr>
      <vt:lpstr>Frontline – Enter an Absence as an Editor/Approver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Mary E</dc:creator>
  <cp:lastModifiedBy>Rodriguez, Mary E</cp:lastModifiedBy>
  <cp:revision>4</cp:revision>
  <dcterms:created xsi:type="dcterms:W3CDTF">2022-07-26T19:55:06Z</dcterms:created>
  <dcterms:modified xsi:type="dcterms:W3CDTF">2022-07-27T15:46:05Z</dcterms:modified>
</cp:coreProperties>
</file>